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8"/>
  </p:handoutMasterIdLst>
  <p:sldIdLst>
    <p:sldId id="256" r:id="rId2"/>
    <p:sldId id="257" r:id="rId3"/>
    <p:sldId id="258" r:id="rId4"/>
    <p:sldId id="279" r:id="rId5"/>
    <p:sldId id="280" r:id="rId6"/>
    <p:sldId id="281" r:id="rId7"/>
    <p:sldId id="282" r:id="rId8"/>
    <p:sldId id="259" r:id="rId9"/>
    <p:sldId id="28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60" r:id="rId24"/>
    <p:sldId id="261" r:id="rId25"/>
    <p:sldId id="262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3E9E69-C596-E445-8228-0951E662A418}">
          <p14:sldIdLst>
            <p14:sldId id="256"/>
            <p14:sldId id="257"/>
            <p14:sldId id="258"/>
            <p14:sldId id="279"/>
            <p14:sldId id="280"/>
            <p14:sldId id="281"/>
            <p14:sldId id="282"/>
            <p14:sldId id="259"/>
            <p14:sldId id="283"/>
            <p14:sldId id="264"/>
            <p14:sldId id="265"/>
            <p14:sldId id="266"/>
            <p14:sldId id="267"/>
            <p14:sldId id="268"/>
            <p14:sldId id="269"/>
            <p14:sldId id="271"/>
            <p14:sldId id="272"/>
            <p14:sldId id="273"/>
            <p14:sldId id="274"/>
            <p14:sldId id="275"/>
            <p14:sldId id="276"/>
            <p14:sldId id="277"/>
            <p14:sldId id="260"/>
            <p14:sldId id="261"/>
            <p14:sldId id="26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FCDE0-E042-CD46-B823-C05D4A2EE24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26203-F213-194F-ADB7-08C770496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20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hyperlink" Target="https://youtu.be/mI9KhPJ-utE" TargetMode="Externa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FC Accreditation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Everything you didn’t know you wanted to know!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0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2011 report </a:t>
            </a:r>
            <a:r>
              <a:rPr lang="en-US" dirty="0"/>
              <a:t>said which of these about the NOCCCD budget allocation model?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92150" lvl="1" indent="-342900">
              <a:buFont typeface="+mj-lt"/>
              <a:buAutoNum type="alphaLcPeriod"/>
            </a:pPr>
            <a:r>
              <a:rPr lang="en-US" dirty="0"/>
              <a:t>The model should be more clearly delineated and linked to district planning.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 smtClean="0"/>
              <a:t>The plot of Inception was easier to follow.</a:t>
            </a:r>
          </a:p>
          <a:p>
            <a:pPr marL="692150" lvl="1" indent="-342900">
              <a:buFont typeface="+mj-lt"/>
              <a:buAutoNum type="alphaLcPeriod"/>
            </a:pPr>
            <a:r>
              <a:rPr lang="en-US" dirty="0" smtClean="0"/>
              <a:t>The </a:t>
            </a:r>
            <a:r>
              <a:rPr lang="en-US" dirty="0"/>
              <a:t>model ensured yearly budget deficits.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It was neither budgetary, nor </a:t>
            </a:r>
            <a:r>
              <a:rPr lang="en-US" dirty="0" err="1"/>
              <a:t>allocative</a:t>
            </a:r>
            <a:r>
              <a:rPr lang="en-US" dirty="0"/>
              <a:t>, nor a model.</a:t>
            </a:r>
            <a:endParaRPr lang="en-US" sz="1600" dirty="0"/>
          </a:p>
          <a:p>
            <a:r>
              <a:rPr lang="en-US" dirty="0" smtClean="0"/>
              <a:t>. </a:t>
            </a:r>
            <a:endParaRPr lang="en-US" dirty="0"/>
          </a:p>
          <a:p>
            <a:pPr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7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/>
              <a:t>The 2011 </a:t>
            </a:r>
            <a:r>
              <a:rPr lang="en-US" dirty="0"/>
              <a:t>report singled out the </a:t>
            </a:r>
            <a:r>
              <a:rPr lang="en-US" dirty="0" smtClean="0"/>
              <a:t>Library</a:t>
            </a:r>
            <a:r>
              <a:rPr lang="en-US" dirty="0"/>
              <a:t>, </a:t>
            </a:r>
            <a:r>
              <a:rPr lang="en-US" dirty="0" smtClean="0"/>
              <a:t>Academic Support Center, Veterans </a:t>
            </a:r>
            <a:r>
              <a:rPr lang="en-US" dirty="0"/>
              <a:t>Services Office, EOPS, the </a:t>
            </a:r>
            <a:r>
              <a:rPr lang="en-US" dirty="0" err="1"/>
              <a:t>Cadena</a:t>
            </a:r>
            <a:r>
              <a:rPr lang="en-US" dirty="0"/>
              <a:t> </a:t>
            </a:r>
            <a:r>
              <a:rPr lang="en-US" dirty="0" smtClean="0"/>
              <a:t>Cultural Center</a:t>
            </a:r>
            <a:r>
              <a:rPr lang="en-US" dirty="0"/>
              <a:t>, and the Diversity Committee for which of these?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92150" lvl="1" indent="-342900">
              <a:buFont typeface="+mj-lt"/>
              <a:buAutoNum type="alphaLcPeriod"/>
            </a:pPr>
            <a:r>
              <a:rPr lang="en-US" dirty="0"/>
              <a:t>Having the best snacks at meetings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Having a wide variety of innovative programs in support of student development, engagement, and </a:t>
            </a:r>
            <a:r>
              <a:rPr lang="en-US" dirty="0" smtClean="0"/>
              <a:t>success</a:t>
            </a:r>
          </a:p>
          <a:p>
            <a:pPr marL="692150" lvl="1" indent="-342900">
              <a:buFont typeface="+mj-lt"/>
              <a:buAutoNum type="alphaLcPeriod"/>
            </a:pPr>
            <a:r>
              <a:rPr lang="en-US" dirty="0" smtClean="0"/>
              <a:t>Having students involved in planning</a:t>
            </a:r>
            <a:endParaRPr lang="en-US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 smtClean="0"/>
              <a:t>Having </a:t>
            </a:r>
            <a:r>
              <a:rPr lang="en-US" dirty="0"/>
              <a:t>exemplary program review self-evaluations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7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What did the </a:t>
            </a:r>
            <a:r>
              <a:rPr lang="en-US" dirty="0" smtClean="0"/>
              <a:t>2011 report </a:t>
            </a:r>
            <a:r>
              <a:rPr lang="en-US" dirty="0"/>
              <a:t>say about the way we communicate with our Fullerton College colleagues?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92150" lvl="1" indent="-342900">
              <a:buFont typeface="+mj-lt"/>
              <a:buAutoNum type="alphaLcPeriod"/>
            </a:pPr>
            <a:r>
              <a:rPr lang="en-US" dirty="0"/>
              <a:t>OMG. LOL. SMH. </a:t>
            </a:r>
            <a:r>
              <a:rPr lang="en-US" dirty="0">
                <a:sym typeface="Wingdings"/>
              </a:rPr>
              <a:t>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We should be sending out more email newsletters</a:t>
            </a:r>
            <a:r>
              <a:rPr lang="en-US" sz="1050" dirty="0"/>
              <a:t> </a:t>
            </a:r>
            <a:r>
              <a:rPr lang="en-US" dirty="0"/>
              <a:t>.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We can probably stop updating our MySpace page </a:t>
            </a:r>
            <a:r>
              <a:rPr lang="en-US" dirty="0" smtClean="0"/>
              <a:t>now.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We have a tradition of collegial discourse that enables constructive dialogue</a:t>
            </a:r>
            <a:endParaRPr lang="en-US" sz="16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Which of the following aspects of Fullerton College’s new facilities </a:t>
            </a:r>
            <a:r>
              <a:rPr lang="en-US" dirty="0" smtClean="0"/>
              <a:t>did the 2011 report say needs </a:t>
            </a:r>
            <a:r>
              <a:rPr lang="en-US" dirty="0"/>
              <a:t>to be incorporated into the college’s planning and budget models?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92150" lvl="1" indent="-342900">
              <a:buFont typeface="+mj-lt"/>
              <a:buAutoNum type="alphaLcPeriod"/>
            </a:pPr>
            <a:r>
              <a:rPr lang="en-US" dirty="0" smtClean="0"/>
              <a:t>One</a:t>
            </a:r>
            <a:r>
              <a:rPr lang="en-US" dirty="0"/>
              <a:t>-time construction costs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Total cost of ownership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The margin of victory in all bond measures supporting facility improvements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Naming rights for large corporations:  e.g., Disney Presents the 300 Building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69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your final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The 2011 </a:t>
            </a:r>
            <a:r>
              <a:rPr lang="en-US" dirty="0"/>
              <a:t>report recommended the college do what with the results of Student Learning Outcome Assessment?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92150" lvl="1" indent="-342900">
              <a:buFont typeface="+mj-lt"/>
              <a:buAutoNum type="alphaLcPeriod"/>
            </a:pPr>
            <a:r>
              <a:rPr lang="en-US" dirty="0" smtClean="0"/>
              <a:t>Shred </a:t>
            </a:r>
            <a:r>
              <a:rPr lang="en-US" dirty="0"/>
              <a:t>to make confetti for </a:t>
            </a:r>
            <a:r>
              <a:rPr lang="en-US" dirty="0" smtClean="0"/>
              <a:t>FC’s bicentennial celebration</a:t>
            </a:r>
            <a:r>
              <a:rPr lang="en-US" sz="1050" dirty="0"/>
              <a:t> 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Make improvements in courses and programs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Carve them into granite tablets and display </a:t>
            </a:r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dirty="0" smtClean="0"/>
              <a:t>Quad</a:t>
            </a:r>
          </a:p>
          <a:p>
            <a:pPr marL="692150" lvl="1" indent="-342900">
              <a:buFont typeface="+mj-lt"/>
              <a:buAutoNum type="alphaLcPeriod"/>
            </a:pPr>
            <a:r>
              <a:rPr lang="en-US" dirty="0" smtClean="0"/>
              <a:t>Design student intervention plans </a:t>
            </a:r>
          </a:p>
          <a:p>
            <a:pPr marL="692150" lvl="1" indent="-342900">
              <a:buFont typeface="+mj-lt"/>
              <a:buAutoNum type="alphaL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72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53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2011 </a:t>
            </a:r>
            <a:r>
              <a:rPr lang="en-US" dirty="0"/>
              <a:t>report said which of these about the NOCCCD budget allocation model?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92150" lvl="1" indent="-342900">
              <a:buFont typeface="+mj-lt"/>
              <a:buAutoNum type="alphaLcPeriod"/>
            </a:pPr>
            <a:r>
              <a:rPr lang="en-US" dirty="0"/>
              <a:t>The model should be more clearly delineated and linked to district planning.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 smtClean="0"/>
              <a:t>The plot of Inception was easier to follow.</a:t>
            </a:r>
          </a:p>
          <a:p>
            <a:pPr marL="692150" lvl="1" indent="-342900">
              <a:buFont typeface="+mj-lt"/>
              <a:buAutoNum type="alphaLcPeriod"/>
            </a:pPr>
            <a:r>
              <a:rPr lang="en-US" dirty="0" smtClean="0"/>
              <a:t>The </a:t>
            </a:r>
            <a:r>
              <a:rPr lang="en-US" dirty="0"/>
              <a:t>model ensured yearly budget deficits.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It was neither budgetary, nor </a:t>
            </a:r>
            <a:r>
              <a:rPr lang="en-US" dirty="0" err="1"/>
              <a:t>allocative</a:t>
            </a:r>
            <a:r>
              <a:rPr lang="en-US" dirty="0"/>
              <a:t>, nor a model.</a:t>
            </a: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2011 report singled out the Library, Academic Support Center, Veterans Services Office, EOPS, the </a:t>
            </a:r>
            <a:r>
              <a:rPr lang="en-US" dirty="0" err="1"/>
              <a:t>Cadena</a:t>
            </a:r>
            <a:r>
              <a:rPr lang="en-US" dirty="0"/>
              <a:t> Cultural Center, and the Diversity Committee for which of these?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92150" lvl="1" indent="-342900">
              <a:buFont typeface="+mj-lt"/>
              <a:buAutoNum type="alphaLcPeriod"/>
            </a:pPr>
            <a:r>
              <a:rPr lang="en-US" dirty="0"/>
              <a:t>Having the best snacks at meetings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Having a wide variety of innovative programs in support of student development, engagement, and success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 smtClean="0"/>
              <a:t>SOMETHING FUNNY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Having exemplary program review self-evaluations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2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What did the </a:t>
            </a:r>
            <a:r>
              <a:rPr lang="en-US" dirty="0" smtClean="0"/>
              <a:t>2011 report </a:t>
            </a:r>
            <a:r>
              <a:rPr lang="en-US" dirty="0"/>
              <a:t>say about the way we communicate with our Fullerton College colleagues?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92150" lvl="1" indent="-342900">
              <a:buFont typeface="+mj-lt"/>
              <a:buAutoNum type="alphaLcPeriod"/>
            </a:pPr>
            <a:r>
              <a:rPr lang="en-US" dirty="0"/>
              <a:t>OMG. LOL. SMH. </a:t>
            </a:r>
            <a:r>
              <a:rPr lang="en-US" dirty="0">
                <a:sym typeface="Wingdings"/>
              </a:rPr>
              <a:t>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We should be sending out more email newsletters</a:t>
            </a:r>
            <a:r>
              <a:rPr lang="en-US" sz="1050" dirty="0"/>
              <a:t> </a:t>
            </a:r>
            <a:r>
              <a:rPr lang="en-US" dirty="0"/>
              <a:t>.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We can probably stop updating our MySpace page </a:t>
            </a:r>
            <a:r>
              <a:rPr lang="en-US" dirty="0" smtClean="0"/>
              <a:t>now.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We have a tradition of collegial discourse that enables constructive dialogue</a:t>
            </a:r>
            <a:endParaRPr lang="en-US" sz="16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00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Which of the following aspects of Fullerton College’s new facilities </a:t>
            </a:r>
            <a:r>
              <a:rPr lang="en-US" dirty="0" smtClean="0"/>
              <a:t>did the 2011 report say needs </a:t>
            </a:r>
            <a:r>
              <a:rPr lang="en-US" dirty="0"/>
              <a:t>to be incorporated into the college’s planning and budget models?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92150" lvl="1" indent="-342900">
              <a:buFont typeface="+mj-lt"/>
              <a:buAutoNum type="alphaLcPeriod"/>
            </a:pPr>
            <a:r>
              <a:rPr lang="en-US" dirty="0" smtClean="0"/>
              <a:t>One</a:t>
            </a:r>
            <a:r>
              <a:rPr lang="en-US" dirty="0"/>
              <a:t>-time construction costs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Total cost of ownership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The margin of victory in all bond measures supporting facility improvements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Naming rights for large corporations:  e.g., Disney Presents the 300 Building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4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424" y="2113272"/>
            <a:ext cx="2619375" cy="1743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08" y="4338638"/>
            <a:ext cx="3048000" cy="2286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011" y="4277508"/>
            <a:ext cx="3732755" cy="1999467"/>
          </a:xfrm>
          <a:prstGeom prst="rect">
            <a:avLst/>
          </a:prstGeom>
        </p:spPr>
      </p:pic>
      <p:pic>
        <p:nvPicPr>
          <p:cNvPr id="13" name="Content Placeholder 12">
            <a:hlinkClick r:id="rId5"/>
          </p:cNvPr>
          <p:cNvPicPr>
            <a:picLocks noGrp="1" noChangeAspect="1"/>
          </p:cNvPicPr>
          <p:nvPr>
            <p:ph sz="half" idx="2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4" y="2283964"/>
            <a:ext cx="3565525" cy="1699195"/>
          </a:xfrm>
        </p:spPr>
      </p:pic>
    </p:spTree>
    <p:extLst>
      <p:ext uri="{BB962C8B-B14F-4D97-AF65-F5344CB8AC3E}">
        <p14:creationId xmlns:p14="http://schemas.microsoft.com/office/powerpoint/2010/main" val="120308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your final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The 2011 </a:t>
            </a:r>
            <a:r>
              <a:rPr lang="en-US" dirty="0"/>
              <a:t>report recommended the college do what with the results of Student Learning Outcome Assessment?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92150" lvl="1" indent="-342900">
              <a:buFont typeface="+mj-lt"/>
              <a:buAutoNum type="alphaLcPeriod"/>
            </a:pPr>
            <a:r>
              <a:rPr lang="en-US" dirty="0" smtClean="0"/>
              <a:t>Shred </a:t>
            </a:r>
            <a:r>
              <a:rPr lang="en-US" dirty="0"/>
              <a:t>to make confetti for </a:t>
            </a:r>
            <a:r>
              <a:rPr lang="en-US" dirty="0" smtClean="0"/>
              <a:t>FC’s bicentennial celebration</a:t>
            </a:r>
            <a:r>
              <a:rPr lang="en-US" sz="1050" dirty="0"/>
              <a:t> 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Make improvements in courses and programs</a:t>
            </a:r>
            <a:endParaRPr lang="en-US" sz="1600" dirty="0"/>
          </a:p>
          <a:p>
            <a:pPr marL="692150" lvl="1" indent="-342900">
              <a:buFont typeface="+mj-lt"/>
              <a:buAutoNum type="alphaLcPeriod"/>
            </a:pPr>
            <a:r>
              <a:rPr lang="en-US" dirty="0"/>
              <a:t>Carve them into granite tablets and display </a:t>
            </a:r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dirty="0" smtClean="0"/>
              <a:t>Quad</a:t>
            </a:r>
          </a:p>
          <a:p>
            <a:pPr marL="692150" lvl="1" indent="-342900">
              <a:buFont typeface="+mj-lt"/>
              <a:buAutoNum type="alphaLcPeriod"/>
            </a:pPr>
            <a:r>
              <a:rPr lang="en-US" dirty="0" smtClean="0"/>
              <a:t>Design student intervention plans </a:t>
            </a:r>
          </a:p>
          <a:p>
            <a:pPr marL="692150" lvl="1" indent="-342900">
              <a:buFont typeface="+mj-lt"/>
              <a:buAutoNum type="alphaL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6273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81" accel="50000">
                                          <p:stCondLst>
                                            <p:cond delay="81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20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99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99" tmFilter="0, 0; 0.125,0.2665; 0.25,0.4; 0.375,0.465; 0.5,0.5;  0.625,0.535; 0.75,0.6; 0.875,0.7335; 1,1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49" tmFilter="0, 0; 0.125,0.2665; 0.25,0.4; 0.375,0.465; 0.5,0.5;  0.625,0.535; 0.75,0.6; 0.875,0.7335; 1,1">
                                          <p:stCondLst>
                                            <p:cond delay="59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4" tmFilter="0, 0; 0.125,0.2665; 0.25,0.4; 0.375,0.465; 0.5,0.5;  0.625,0.535; 0.75,0.6; 0.875,0.7335; 1,1">
                                          <p:stCondLst>
                                            <p:cond delay="74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1" accel="50000">
                                          <p:stCondLst>
                                            <p:cond delay="81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12">
                                          <p:stCondLst>
                                            <p:cond delay="27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75" decel="50000">
                                          <p:stCondLst>
                                            <p:cond delay="29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2">
                                          <p:stCondLst>
                                            <p:cond delay="59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75" decel="50000">
                                          <p:stCondLst>
                                            <p:cond delay="60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2">
                                          <p:stCondLst>
                                            <p:cond delay="73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75" decel="50000">
                                          <p:stCondLst>
                                            <p:cond delay="75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2">
                                          <p:stCondLst>
                                            <p:cond delay="81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75" decel="50000">
                                          <p:stCondLst>
                                            <p:cond delay="8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you do?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0 Correct: You </a:t>
            </a:r>
            <a:r>
              <a:rPr lang="en-US" dirty="0" smtClean="0"/>
              <a:t>clearly need </a:t>
            </a:r>
            <a:r>
              <a:rPr lang="en-US" dirty="0"/>
              <a:t>to learn a lot about your campus and the accreditation process, so you are now the next co-chair of the accreditation self-evaluation. </a:t>
            </a:r>
            <a:endParaRPr lang="en-US" dirty="0" smtClean="0"/>
          </a:p>
          <a:p>
            <a:r>
              <a:rPr lang="en-US" dirty="0" smtClean="0"/>
              <a:t>1-</a:t>
            </a:r>
            <a:r>
              <a:rPr lang="en-US" dirty="0"/>
              <a:t>2 Correct: You also don’t know much about your campus, but you must be a decent guesser, which means you will be perfect for helping decipher hand-written minutes and meeting notes. </a:t>
            </a:r>
            <a:endParaRPr lang="en-US" dirty="0" smtClean="0"/>
          </a:p>
          <a:p>
            <a:r>
              <a:rPr lang="en-US" dirty="0"/>
              <a:t>3 Correct: You are average. We need average people to keep the report real and dope and fresh. </a:t>
            </a:r>
            <a:endParaRPr lang="en-US" dirty="0" smtClean="0"/>
          </a:p>
          <a:p>
            <a:r>
              <a:rPr lang="en-US" dirty="0" smtClean="0"/>
              <a:t>4 </a:t>
            </a:r>
            <a:r>
              <a:rPr lang="en-US" dirty="0"/>
              <a:t>Correct: You are nearly perfect, which means you are good at spotting errors in the work of others. </a:t>
            </a:r>
            <a:endParaRPr lang="en-US" dirty="0" smtClean="0"/>
          </a:p>
          <a:p>
            <a:r>
              <a:rPr lang="en-US" dirty="0"/>
              <a:t>5 Correct: Why are you sitting down there? You belong up here with the steering committee.  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 the FC Accreditation 2017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Steering Committee co-chairs:</a:t>
            </a:r>
          </a:p>
          <a:p>
            <a:pPr lvl="1"/>
            <a:r>
              <a:rPr lang="en-US" dirty="0" smtClean="0"/>
              <a:t>Jose Ramon Nunez, VPI and ALO</a:t>
            </a:r>
          </a:p>
          <a:p>
            <a:pPr lvl="1"/>
            <a:r>
              <a:rPr lang="en-US" dirty="0" smtClean="0"/>
              <a:t>Danielle </a:t>
            </a:r>
            <a:r>
              <a:rPr lang="en-US" dirty="0" err="1" smtClean="0"/>
              <a:t>Fouquette</a:t>
            </a:r>
            <a:r>
              <a:rPr lang="en-US" dirty="0" smtClean="0"/>
              <a:t>, Humanities,  faculty co-chair</a:t>
            </a:r>
          </a:p>
          <a:p>
            <a:r>
              <a:rPr lang="en-US" dirty="0" smtClean="0"/>
              <a:t>Steering committee resource members:</a:t>
            </a:r>
          </a:p>
          <a:p>
            <a:pPr lvl="1"/>
            <a:r>
              <a:rPr lang="en-US" dirty="0" smtClean="0"/>
              <a:t>Carlos </a:t>
            </a:r>
            <a:r>
              <a:rPr lang="en-US" dirty="0" err="1" smtClean="0"/>
              <a:t>Ayon</a:t>
            </a:r>
            <a:r>
              <a:rPr lang="en-US" dirty="0" smtClean="0"/>
              <a:t>, Researcher</a:t>
            </a:r>
          </a:p>
          <a:p>
            <a:pPr lvl="1"/>
            <a:r>
              <a:rPr lang="en-US" dirty="0" smtClean="0"/>
              <a:t>Pete Snyder, Faculty Senate president</a:t>
            </a:r>
          </a:p>
          <a:p>
            <a:r>
              <a:rPr lang="en-US" dirty="0" smtClean="0"/>
              <a:t>Standard I co-chairs</a:t>
            </a:r>
          </a:p>
          <a:p>
            <a:pPr lvl="1"/>
            <a:r>
              <a:rPr lang="en-US" dirty="0" smtClean="0"/>
              <a:t>David Grossman, Dean of PE</a:t>
            </a:r>
          </a:p>
          <a:p>
            <a:pPr lvl="1"/>
            <a:r>
              <a:rPr lang="en-US" dirty="0" smtClean="0"/>
              <a:t>Doug Eisner, Humanities</a:t>
            </a:r>
          </a:p>
          <a:p>
            <a:r>
              <a:rPr lang="en-US" dirty="0" smtClean="0"/>
              <a:t>Standard II chair</a:t>
            </a:r>
          </a:p>
          <a:p>
            <a:pPr lvl="1"/>
            <a:r>
              <a:rPr lang="en-US" dirty="0" smtClean="0"/>
              <a:t>Mark </a:t>
            </a:r>
            <a:r>
              <a:rPr lang="en-US" dirty="0" err="1" smtClean="0"/>
              <a:t>Greenhalgh</a:t>
            </a:r>
            <a:r>
              <a:rPr lang="en-US" dirty="0" smtClean="0"/>
              <a:t>, Dean of Math and Computer Science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Standard II A co-chairs</a:t>
            </a:r>
          </a:p>
          <a:p>
            <a:pPr lvl="1"/>
            <a:r>
              <a:rPr lang="en-US" dirty="0"/>
              <a:t>Dan Willoughby, Dean of Humanities</a:t>
            </a:r>
          </a:p>
          <a:p>
            <a:pPr lvl="1"/>
            <a:r>
              <a:rPr lang="en-US" dirty="0"/>
              <a:t>Mike </a:t>
            </a:r>
            <a:r>
              <a:rPr lang="en-US" dirty="0" err="1"/>
              <a:t>Mangan</a:t>
            </a:r>
            <a:r>
              <a:rPr lang="en-US" dirty="0"/>
              <a:t>, Humanities</a:t>
            </a:r>
          </a:p>
          <a:p>
            <a:r>
              <a:rPr lang="en-US" dirty="0"/>
              <a:t>Standard II B&amp;C co-chairs</a:t>
            </a:r>
          </a:p>
          <a:p>
            <a:pPr lvl="1"/>
            <a:r>
              <a:rPr lang="en-US" dirty="0" err="1"/>
              <a:t>Dani</a:t>
            </a:r>
            <a:r>
              <a:rPr lang="en-US" dirty="0"/>
              <a:t> Wilson, Dean of Library…</a:t>
            </a:r>
          </a:p>
          <a:p>
            <a:pPr lvl="1"/>
            <a:r>
              <a:rPr lang="en-US" dirty="0"/>
              <a:t>Joe </a:t>
            </a:r>
            <a:r>
              <a:rPr lang="en-US" dirty="0" err="1"/>
              <a:t>Carrithers</a:t>
            </a:r>
            <a:r>
              <a:rPr lang="en-US" dirty="0"/>
              <a:t>, Humanities</a:t>
            </a:r>
          </a:p>
          <a:p>
            <a:r>
              <a:rPr lang="en-US" dirty="0"/>
              <a:t>Standard </a:t>
            </a:r>
            <a:r>
              <a:rPr lang="en-US" dirty="0" smtClean="0"/>
              <a:t>III co-chairs</a:t>
            </a:r>
          </a:p>
          <a:p>
            <a:pPr lvl="1"/>
            <a:r>
              <a:rPr lang="en-US" dirty="0" smtClean="0"/>
              <a:t>Richard </a:t>
            </a:r>
            <a:r>
              <a:rPr lang="en-US" dirty="0" err="1" smtClean="0"/>
              <a:t>Storti</a:t>
            </a:r>
            <a:r>
              <a:rPr lang="en-US" dirty="0" smtClean="0"/>
              <a:t>, VPAS</a:t>
            </a:r>
          </a:p>
          <a:p>
            <a:pPr lvl="1"/>
            <a:r>
              <a:rPr lang="en-US" dirty="0" smtClean="0"/>
              <a:t>Marcus Wilson, Business</a:t>
            </a:r>
          </a:p>
          <a:p>
            <a:r>
              <a:rPr lang="en-US" dirty="0" smtClean="0"/>
              <a:t>Standard IV co-chairs</a:t>
            </a:r>
          </a:p>
          <a:p>
            <a:pPr lvl="1"/>
            <a:r>
              <a:rPr lang="en-US" dirty="0" smtClean="0"/>
              <a:t>Savannah Jones, VPSS</a:t>
            </a:r>
          </a:p>
          <a:p>
            <a:pPr lvl="1"/>
            <a:r>
              <a:rPr lang="en-US" dirty="0" smtClean="0"/>
              <a:t>Josh </a:t>
            </a:r>
            <a:r>
              <a:rPr lang="en-US" dirty="0" err="1" smtClean="0"/>
              <a:t>Ashenmiller</a:t>
            </a:r>
            <a:r>
              <a:rPr lang="en-US" dirty="0" smtClean="0"/>
              <a:t>, Social Sciences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5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may be no “team” in accreditation…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…but it ends with an ion, and because science is weird, a negative ion is actually better than a positive one for helping us be energized.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146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Q: How do we make ions negative (which is good)?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Add a negative electron.</a:t>
            </a:r>
            <a:endParaRPr lang="en-US" dirty="0"/>
          </a:p>
        </p:txBody>
      </p:sp>
      <p:pic>
        <p:nvPicPr>
          <p:cNvPr id="7" name="Content Placeholder 6" descr="ions-03.jp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474" b="-35474"/>
          <a:stretch>
            <a:fillRect/>
          </a:stretch>
        </p:blipFill>
        <p:spPr>
          <a:xfrm>
            <a:off x="5578475" y="2595563"/>
            <a:ext cx="3565525" cy="3681412"/>
          </a:xfrm>
        </p:spPr>
      </p:pic>
    </p:spTree>
    <p:extLst>
      <p:ext uri="{BB962C8B-B14F-4D97-AF65-F5344CB8AC3E}">
        <p14:creationId xmlns:p14="http://schemas.microsoft.com/office/powerpoint/2010/main" val="12637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Q: Who will be our negative electron?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A: That’s easy.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Joe </a:t>
            </a:r>
            <a:r>
              <a:rPr lang="en-US" dirty="0" err="1" smtClean="0"/>
              <a:t>Carrithers</a:t>
            </a:r>
            <a:endParaRPr lang="en-US" dirty="0"/>
          </a:p>
          <a:p>
            <a:r>
              <a:rPr lang="en-US" dirty="0" smtClean="0"/>
              <a:t>Everyone else is charged with staying 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6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I: Room 22X</a:t>
            </a:r>
          </a:p>
          <a:p>
            <a:r>
              <a:rPr lang="en-US" dirty="0" smtClean="0"/>
              <a:t>Standard IIA: Room 22X</a:t>
            </a:r>
          </a:p>
          <a:p>
            <a:r>
              <a:rPr lang="en-US" dirty="0" smtClean="0"/>
              <a:t>Standard IIB: Room 22x</a:t>
            </a:r>
          </a:p>
          <a:p>
            <a:r>
              <a:rPr lang="en-US" dirty="0" smtClean="0"/>
              <a:t>Standard III: Room 22x</a:t>
            </a:r>
          </a:p>
          <a:p>
            <a:r>
              <a:rPr lang="en-US" dirty="0" smtClean="0"/>
              <a:t>Standard IV: Room 22x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5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II 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95" y="2367419"/>
            <a:ext cx="6288065" cy="3933173"/>
          </a:xfrm>
        </p:spPr>
      </p:pic>
    </p:spTree>
    <p:extLst>
      <p:ext uri="{BB962C8B-B14F-4D97-AF65-F5344CB8AC3E}">
        <p14:creationId xmlns:p14="http://schemas.microsoft.com/office/powerpoint/2010/main" val="5271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IIB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3" y="2292263"/>
            <a:ext cx="7540668" cy="4283901"/>
          </a:xfrm>
        </p:spPr>
      </p:pic>
    </p:spTree>
    <p:extLst>
      <p:ext uri="{BB962C8B-B14F-4D97-AF65-F5344CB8AC3E}">
        <p14:creationId xmlns:p14="http://schemas.microsoft.com/office/powerpoint/2010/main" val="44282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IIC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95" y="2242158"/>
            <a:ext cx="6939419" cy="4033381"/>
          </a:xfrm>
        </p:spPr>
      </p:pic>
    </p:spTree>
    <p:extLst>
      <p:ext uri="{BB962C8B-B14F-4D97-AF65-F5344CB8AC3E}">
        <p14:creationId xmlns:p14="http://schemas.microsoft.com/office/powerpoint/2010/main" val="1940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III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025" y="2267211"/>
            <a:ext cx="6964471" cy="3858016"/>
          </a:xfrm>
        </p:spPr>
      </p:pic>
    </p:spTree>
    <p:extLst>
      <p:ext uri="{BB962C8B-B14F-4D97-AF65-F5344CB8AC3E}">
        <p14:creationId xmlns:p14="http://schemas.microsoft.com/office/powerpoint/2010/main" val="428367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IV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013" y="2292263"/>
            <a:ext cx="6037545" cy="3845490"/>
          </a:xfrm>
        </p:spPr>
      </p:pic>
    </p:spTree>
    <p:extLst>
      <p:ext uri="{BB962C8B-B14F-4D97-AF65-F5344CB8AC3E}">
        <p14:creationId xmlns:p14="http://schemas.microsoft.com/office/powerpoint/2010/main" val="34536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05" y="2267210"/>
            <a:ext cx="6989522" cy="4045907"/>
          </a:xfrm>
        </p:spPr>
      </p:pic>
    </p:spTree>
    <p:extLst>
      <p:ext uri="{BB962C8B-B14F-4D97-AF65-F5344CB8AC3E}">
        <p14:creationId xmlns:p14="http://schemas.microsoft.com/office/powerpoint/2010/main" val="393291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2011 ACCJC Accreditation Report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the best answer from those provided and write it in your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90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907</Words>
  <Application>Microsoft Office PowerPoint</Application>
  <PresentationFormat>On-screen Show (4:3)</PresentationFormat>
  <Paragraphs>118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Century Gothic</vt:lpstr>
      <vt:lpstr>Wingdings</vt:lpstr>
      <vt:lpstr>Wingdings 2</vt:lpstr>
      <vt:lpstr>Perception</vt:lpstr>
      <vt:lpstr>FC Accreditation 2017</vt:lpstr>
      <vt:lpstr>Standard I</vt:lpstr>
      <vt:lpstr>Standard II A</vt:lpstr>
      <vt:lpstr>Standard IIB</vt:lpstr>
      <vt:lpstr>Standard IIC</vt:lpstr>
      <vt:lpstr>Standard III</vt:lpstr>
      <vt:lpstr>Standard IV</vt:lpstr>
      <vt:lpstr>Timeline</vt:lpstr>
      <vt:lpstr>2011 ACCJC Accreditation Report Quiz</vt:lpstr>
      <vt:lpstr>Question #1</vt:lpstr>
      <vt:lpstr>Question # 2</vt:lpstr>
      <vt:lpstr>Question #3</vt:lpstr>
      <vt:lpstr>Question #4</vt:lpstr>
      <vt:lpstr>And your final question</vt:lpstr>
      <vt:lpstr>The answers</vt:lpstr>
      <vt:lpstr>Question #1</vt:lpstr>
      <vt:lpstr>Question # 2</vt:lpstr>
      <vt:lpstr>Question #3</vt:lpstr>
      <vt:lpstr>Question #4</vt:lpstr>
      <vt:lpstr>And your final question</vt:lpstr>
      <vt:lpstr>How did you do?</vt:lpstr>
      <vt:lpstr>Meet the FC Accreditation 2017 Team</vt:lpstr>
      <vt:lpstr>There may be no “team” in accreditation…</vt:lpstr>
      <vt:lpstr>Q: How do we make ions negative (which is good)?</vt:lpstr>
      <vt:lpstr>Q: Who will be our negative electron?</vt:lpstr>
      <vt:lpstr>Breakout sessions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 Accreditation 2017</dc:title>
  <dc:creator>DANIELLE A FOUQUETTE</dc:creator>
  <cp:lastModifiedBy>Danielle Fouquette</cp:lastModifiedBy>
  <cp:revision>30</cp:revision>
  <cp:lastPrinted>2015-07-29T19:31:04Z</cp:lastPrinted>
  <dcterms:created xsi:type="dcterms:W3CDTF">2015-07-29T17:12:29Z</dcterms:created>
  <dcterms:modified xsi:type="dcterms:W3CDTF">2015-09-17T21:08:17Z</dcterms:modified>
</cp:coreProperties>
</file>